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01" r:id="rId2"/>
    <p:sldMasterId id="2147483723" r:id="rId3"/>
    <p:sldMasterId id="2147483741" r:id="rId4"/>
    <p:sldMasterId id="2147483776" r:id="rId5"/>
  </p:sldMasterIdLst>
  <p:notesMasterIdLst>
    <p:notesMasterId r:id="rId14"/>
  </p:notesMasterIdLst>
  <p:handoutMasterIdLst>
    <p:handoutMasterId r:id="rId15"/>
  </p:handoutMasterIdLst>
  <p:sldIdLst>
    <p:sldId id="359" r:id="rId6"/>
    <p:sldId id="411" r:id="rId7"/>
    <p:sldId id="413" r:id="rId8"/>
    <p:sldId id="353" r:id="rId9"/>
    <p:sldId id="415" r:id="rId10"/>
    <p:sldId id="580" r:id="rId11"/>
    <p:sldId id="602" r:id="rId12"/>
    <p:sldId id="4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50">
          <p15:clr>
            <a:srgbClr val="A4A3A4"/>
          </p15:clr>
        </p15:guide>
        <p15:guide id="4" pos="69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Carter" initials="SC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A"/>
    <a:srgbClr val="3EB8A9"/>
    <a:srgbClr val="EF7520"/>
    <a:srgbClr val="62CABE"/>
    <a:srgbClr val="8CD8CF"/>
    <a:srgbClr val="969696"/>
    <a:srgbClr val="F8A45E"/>
    <a:srgbClr val="878786"/>
    <a:srgbClr val="5F8E94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86085" autoAdjust="0"/>
  </p:normalViewPr>
  <p:slideViewPr>
    <p:cSldViewPr snapToGrid="0">
      <p:cViewPr varScale="1">
        <p:scale>
          <a:sx n="98" d="100"/>
          <a:sy n="98" d="100"/>
        </p:scale>
        <p:origin x="948" y="84"/>
      </p:cViewPr>
      <p:guideLst>
        <p:guide orient="horz" pos="2160"/>
        <p:guide pos="3840"/>
        <p:guide orient="horz" pos="1850"/>
        <p:guide pos="6970"/>
      </p:guideLst>
    </p:cSldViewPr>
  </p:slideViewPr>
  <p:outlineViewPr>
    <p:cViewPr>
      <p:scale>
        <a:sx n="33" d="100"/>
        <a:sy n="33" d="100"/>
      </p:scale>
      <p:origin x="0" y="15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48"/>
    </p:cViewPr>
  </p:sorterViewPr>
  <p:notesViewPr>
    <p:cSldViewPr snapToGrid="0">
      <p:cViewPr varScale="1">
        <p:scale>
          <a:sx n="98" d="100"/>
          <a:sy n="98" d="100"/>
        </p:scale>
        <p:origin x="42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15E4E1-F8DB-4D2C-9385-40A7D46BDEF8}" type="doc">
      <dgm:prSet loTypeId="urn:microsoft.com/office/officeart/2005/8/layout/default" loCatId="list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580B691D-50AE-46AF-82E9-33E67B352C80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in 436 Calls</a:t>
          </a:r>
        </a:p>
        <a:p>
          <a:r>
            <a: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Threatening</a:t>
          </a:r>
        </a:p>
      </dgm:t>
    </dgm:pt>
    <dgm:pt modelId="{A23B4771-C0F1-4406-B756-9E50647CE7E8}" type="parTrans" cxnId="{2DD0F699-3FF4-4C3B-91AC-9D87BBE2247A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0D960B-7157-4480-B298-36F6CBE8D0C5}" type="sibTrans" cxnId="{2DD0F699-3FF4-4C3B-91AC-9D87BBE2247A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098E8A-3259-4B73-9CAA-BCADA4AFC4C8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Call Length Cap</a:t>
          </a:r>
        </a:p>
      </dgm:t>
    </dgm:pt>
    <dgm:pt modelId="{8BCA2DC7-2760-456D-ABE6-BD59DEEF8A90}" type="parTrans" cxnId="{9452A844-16CD-4738-9A40-65436DB8150A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5ACF47-8559-452A-B027-ABFCC9614FD9}" type="sibTrans" cxnId="{9452A844-16CD-4738-9A40-65436DB8150A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F589C9-7499-46B8-AD42-035F75C1B4D4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56% Of Code Reds 6pm-9am</a:t>
          </a:r>
        </a:p>
      </dgm:t>
    </dgm:pt>
    <dgm:pt modelId="{4C4201CB-E1E4-4F52-B426-7B926BDDCE5E}" type="parTrans" cxnId="{228B6CD1-D77D-454F-B7BA-20F34B60925C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5371B5-75F6-432B-9B3F-547EFF23D793}" type="sibTrans" cxnId="{228B6CD1-D77D-454F-B7BA-20F34B60925C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55D89E-202E-425E-9340-3D30669B4A7F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GB" sz="32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Bespoke Occupational Red Flag Framework</a:t>
          </a:r>
          <a:endParaRPr 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F9D8C9-9A06-4827-B32F-A4BF1691F86A}" type="parTrans" cxnId="{E1129725-64DE-40A9-BF01-B34F2A7BC2F4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72F8DC-8629-49C8-8369-35AADCDEE337}" type="sibTrans" cxnId="{E1129725-64DE-40A9-BF01-B34F2A7BC2F4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F4869C-3871-40BA-8836-E41FFC62FD01}">
      <dgm:prSet custT="1"/>
      <dgm:spPr>
        <a:noFill/>
        <a:ln w="57150">
          <a:solidFill>
            <a:srgbClr val="3EB8A9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GB" sz="32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Reduces Unnecessary Absence  </a:t>
          </a:r>
        </a:p>
      </dgm:t>
    </dgm:pt>
    <dgm:pt modelId="{F2AFF193-417A-42C7-9866-C2253007EEAA}" type="parTrans" cxnId="{782560CD-61BC-4223-B80B-DF6BD9865850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FBA760-50A3-4E26-9743-F1B727D4D6C3}" type="sibTrans" cxnId="{782560CD-61BC-4223-B80B-DF6BD9865850}">
      <dgm:prSet/>
      <dgm:spPr/>
      <dgm:t>
        <a:bodyPr/>
        <a:lstStyle/>
        <a:p>
          <a:endParaRPr lang="en-US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2E7469-0415-4A6C-B114-08F9BAE43710}">
      <dgm:prSet custT="1"/>
      <dgm:spPr>
        <a:noFill/>
        <a:ln w="57150">
          <a:solidFill>
            <a:srgbClr val="3EB8A9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GB" sz="32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Expedited Care Pathways</a:t>
          </a:r>
        </a:p>
      </dgm:t>
    </dgm:pt>
    <dgm:pt modelId="{19964851-81BA-467E-A339-65B71E92E43E}" type="parTrans" cxnId="{8AA87BDC-5B64-46A5-91AA-6FAFB2E74FDC}">
      <dgm:prSet/>
      <dgm:spPr/>
      <dgm:t>
        <a:bodyPr/>
        <a:lstStyle/>
        <a:p>
          <a:endParaRPr lang="en-GB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6895AA-6205-42D1-B469-CE024FCB5DC1}" type="sibTrans" cxnId="{8AA87BDC-5B64-46A5-91AA-6FAFB2E74FDC}">
      <dgm:prSet/>
      <dgm:spPr/>
      <dgm:t>
        <a:bodyPr/>
        <a:lstStyle/>
        <a:p>
          <a:endParaRPr lang="en-GB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BE15A8-BDE9-401B-99CD-78F1C1DD232C}" type="pres">
      <dgm:prSet presAssocID="{1415E4E1-F8DB-4D2C-9385-40A7D46BDEF8}" presName="diagram" presStyleCnt="0">
        <dgm:presLayoutVars>
          <dgm:dir/>
          <dgm:resizeHandles val="exact"/>
        </dgm:presLayoutVars>
      </dgm:prSet>
      <dgm:spPr/>
    </dgm:pt>
    <dgm:pt modelId="{E6C4FFDC-C3F1-4AB8-990C-7CB06D724E11}" type="pres">
      <dgm:prSet presAssocID="{580B691D-50AE-46AF-82E9-33E67B352C80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1836FA35-B1C4-447D-BD1F-3C96AD15C367}" type="pres">
      <dgm:prSet presAssocID="{0A0D960B-7157-4480-B298-36F6CBE8D0C5}" presName="sibTrans" presStyleCnt="0"/>
      <dgm:spPr/>
    </dgm:pt>
    <dgm:pt modelId="{AE7CCAF7-F0AA-4BCB-BD19-23C89DB39097}" type="pres">
      <dgm:prSet presAssocID="{1E098E8A-3259-4B73-9CAA-BCADA4AFC4C8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3514D560-E3DC-4F1E-88EB-9C06449583D6}" type="pres">
      <dgm:prSet presAssocID="{805ACF47-8559-452A-B027-ABFCC9614FD9}" presName="sibTrans" presStyleCnt="0"/>
      <dgm:spPr/>
    </dgm:pt>
    <dgm:pt modelId="{EA9AE495-5790-4D20-9F6A-65622871D53F}" type="pres">
      <dgm:prSet presAssocID="{6EF589C9-7499-46B8-AD42-035F75C1B4D4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8DA171A-79E7-4514-A423-D12674616EE9}" type="pres">
      <dgm:prSet presAssocID="{025371B5-75F6-432B-9B3F-547EFF23D793}" presName="sibTrans" presStyleCnt="0"/>
      <dgm:spPr/>
    </dgm:pt>
    <dgm:pt modelId="{3EB8EBA5-6C5C-409D-A0A3-6E33AF23C87D}" type="pres">
      <dgm:prSet presAssocID="{DC55D89E-202E-425E-9340-3D30669B4A7F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8CEB980C-8E74-4C90-8C71-DADFE0843CB6}" type="pres">
      <dgm:prSet presAssocID="{AD72F8DC-8629-49C8-8369-35AADCDEE337}" presName="sibTrans" presStyleCnt="0"/>
      <dgm:spPr/>
    </dgm:pt>
    <dgm:pt modelId="{B6C38044-916D-4667-AA23-786D9C1157CF}" type="pres">
      <dgm:prSet presAssocID="{EBF4869C-3871-40BA-8836-E41FFC62FD01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D5D8575D-0774-40DD-A843-DA4033B21421}" type="pres">
      <dgm:prSet presAssocID="{FCFBA760-50A3-4E26-9743-F1B727D4D6C3}" presName="sibTrans" presStyleCnt="0"/>
      <dgm:spPr/>
    </dgm:pt>
    <dgm:pt modelId="{5729D8BA-D451-485E-AB9D-FE5A182A1188}" type="pres">
      <dgm:prSet presAssocID="{AA2E7469-0415-4A6C-B114-08F9BAE43710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E1129725-64DE-40A9-BF01-B34F2A7BC2F4}" srcId="{1415E4E1-F8DB-4D2C-9385-40A7D46BDEF8}" destId="{DC55D89E-202E-425E-9340-3D30669B4A7F}" srcOrd="3" destOrd="0" parTransId="{08F9D8C9-9A06-4827-B32F-A4BF1691F86A}" sibTransId="{AD72F8DC-8629-49C8-8369-35AADCDEE337}"/>
    <dgm:cxn modelId="{9452A844-16CD-4738-9A40-65436DB8150A}" srcId="{1415E4E1-F8DB-4D2C-9385-40A7D46BDEF8}" destId="{1E098E8A-3259-4B73-9CAA-BCADA4AFC4C8}" srcOrd="1" destOrd="0" parTransId="{8BCA2DC7-2760-456D-ABE6-BD59DEEF8A90}" sibTransId="{805ACF47-8559-452A-B027-ABFCC9614FD9}"/>
    <dgm:cxn modelId="{751FF981-09FD-475F-B679-1BFB76CCB41A}" type="presOf" srcId="{1E098E8A-3259-4B73-9CAA-BCADA4AFC4C8}" destId="{AE7CCAF7-F0AA-4BCB-BD19-23C89DB39097}" srcOrd="0" destOrd="0" presId="urn:microsoft.com/office/officeart/2005/8/layout/default"/>
    <dgm:cxn modelId="{95F0E287-A4B4-4D39-AAF0-26797D029B0F}" type="presOf" srcId="{AA2E7469-0415-4A6C-B114-08F9BAE43710}" destId="{5729D8BA-D451-485E-AB9D-FE5A182A1188}" srcOrd="0" destOrd="0" presId="urn:microsoft.com/office/officeart/2005/8/layout/default"/>
    <dgm:cxn modelId="{BAE8AE99-F5A7-4B04-B0D0-3D02B88360EB}" type="presOf" srcId="{EBF4869C-3871-40BA-8836-E41FFC62FD01}" destId="{B6C38044-916D-4667-AA23-786D9C1157CF}" srcOrd="0" destOrd="0" presId="urn:microsoft.com/office/officeart/2005/8/layout/default"/>
    <dgm:cxn modelId="{2DD0F699-3FF4-4C3B-91AC-9D87BBE2247A}" srcId="{1415E4E1-F8DB-4D2C-9385-40A7D46BDEF8}" destId="{580B691D-50AE-46AF-82E9-33E67B352C80}" srcOrd="0" destOrd="0" parTransId="{A23B4771-C0F1-4406-B756-9E50647CE7E8}" sibTransId="{0A0D960B-7157-4480-B298-36F6CBE8D0C5}"/>
    <dgm:cxn modelId="{44D0F89E-1B2F-40CD-9785-A84A712C1733}" type="presOf" srcId="{DC55D89E-202E-425E-9340-3D30669B4A7F}" destId="{3EB8EBA5-6C5C-409D-A0A3-6E33AF23C87D}" srcOrd="0" destOrd="0" presId="urn:microsoft.com/office/officeart/2005/8/layout/default"/>
    <dgm:cxn modelId="{A08530A9-44EB-4941-9A14-A36AC5EC6C1D}" type="presOf" srcId="{6EF589C9-7499-46B8-AD42-035F75C1B4D4}" destId="{EA9AE495-5790-4D20-9F6A-65622871D53F}" srcOrd="0" destOrd="0" presId="urn:microsoft.com/office/officeart/2005/8/layout/default"/>
    <dgm:cxn modelId="{AFC9BFC2-7A22-447C-9E2A-13A2937A4AA3}" type="presOf" srcId="{580B691D-50AE-46AF-82E9-33E67B352C80}" destId="{E6C4FFDC-C3F1-4AB8-990C-7CB06D724E11}" srcOrd="0" destOrd="0" presId="urn:microsoft.com/office/officeart/2005/8/layout/default"/>
    <dgm:cxn modelId="{782560CD-61BC-4223-B80B-DF6BD9865850}" srcId="{1415E4E1-F8DB-4D2C-9385-40A7D46BDEF8}" destId="{EBF4869C-3871-40BA-8836-E41FFC62FD01}" srcOrd="4" destOrd="0" parTransId="{F2AFF193-417A-42C7-9866-C2253007EEAA}" sibTransId="{FCFBA760-50A3-4E26-9743-F1B727D4D6C3}"/>
    <dgm:cxn modelId="{228B6CD1-D77D-454F-B7BA-20F34B60925C}" srcId="{1415E4E1-F8DB-4D2C-9385-40A7D46BDEF8}" destId="{6EF589C9-7499-46B8-AD42-035F75C1B4D4}" srcOrd="2" destOrd="0" parTransId="{4C4201CB-E1E4-4F52-B426-7B926BDDCE5E}" sibTransId="{025371B5-75F6-432B-9B3F-547EFF23D793}"/>
    <dgm:cxn modelId="{33F8C6D9-A17B-4E22-A7B2-452850949078}" type="presOf" srcId="{1415E4E1-F8DB-4D2C-9385-40A7D46BDEF8}" destId="{A9BE15A8-BDE9-401B-99CD-78F1C1DD232C}" srcOrd="0" destOrd="0" presId="urn:microsoft.com/office/officeart/2005/8/layout/default"/>
    <dgm:cxn modelId="{8AA87BDC-5B64-46A5-91AA-6FAFB2E74FDC}" srcId="{1415E4E1-F8DB-4D2C-9385-40A7D46BDEF8}" destId="{AA2E7469-0415-4A6C-B114-08F9BAE43710}" srcOrd="5" destOrd="0" parTransId="{19964851-81BA-467E-A339-65B71E92E43E}" sibTransId="{BC6895AA-6205-42D1-B469-CE024FCB5DC1}"/>
    <dgm:cxn modelId="{FA2923D5-1994-49FB-8C8A-B5153111D443}" type="presParOf" srcId="{A9BE15A8-BDE9-401B-99CD-78F1C1DD232C}" destId="{E6C4FFDC-C3F1-4AB8-990C-7CB06D724E11}" srcOrd="0" destOrd="0" presId="urn:microsoft.com/office/officeart/2005/8/layout/default"/>
    <dgm:cxn modelId="{4B536C46-4788-4D7A-A0A0-941C1093CF4A}" type="presParOf" srcId="{A9BE15A8-BDE9-401B-99CD-78F1C1DD232C}" destId="{1836FA35-B1C4-447D-BD1F-3C96AD15C367}" srcOrd="1" destOrd="0" presId="urn:microsoft.com/office/officeart/2005/8/layout/default"/>
    <dgm:cxn modelId="{040C7AAE-7F2C-47EB-85A6-3AD9D331AC1F}" type="presParOf" srcId="{A9BE15A8-BDE9-401B-99CD-78F1C1DD232C}" destId="{AE7CCAF7-F0AA-4BCB-BD19-23C89DB39097}" srcOrd="2" destOrd="0" presId="urn:microsoft.com/office/officeart/2005/8/layout/default"/>
    <dgm:cxn modelId="{1BF14C9D-4E89-45D2-84BD-25DBFA7633FE}" type="presParOf" srcId="{A9BE15A8-BDE9-401B-99CD-78F1C1DD232C}" destId="{3514D560-E3DC-4F1E-88EB-9C06449583D6}" srcOrd="3" destOrd="0" presId="urn:microsoft.com/office/officeart/2005/8/layout/default"/>
    <dgm:cxn modelId="{E2D4D211-574E-42D2-8232-ACD7C1F629D9}" type="presParOf" srcId="{A9BE15A8-BDE9-401B-99CD-78F1C1DD232C}" destId="{EA9AE495-5790-4D20-9F6A-65622871D53F}" srcOrd="4" destOrd="0" presId="urn:microsoft.com/office/officeart/2005/8/layout/default"/>
    <dgm:cxn modelId="{D0B73296-929A-4CED-82E7-FF5A2FCCCCB6}" type="presParOf" srcId="{A9BE15A8-BDE9-401B-99CD-78F1C1DD232C}" destId="{08DA171A-79E7-4514-A423-D12674616EE9}" srcOrd="5" destOrd="0" presId="urn:microsoft.com/office/officeart/2005/8/layout/default"/>
    <dgm:cxn modelId="{08AE5F2D-CA67-4F5E-9817-A3356ED9C3FA}" type="presParOf" srcId="{A9BE15A8-BDE9-401B-99CD-78F1C1DD232C}" destId="{3EB8EBA5-6C5C-409D-A0A3-6E33AF23C87D}" srcOrd="6" destOrd="0" presId="urn:microsoft.com/office/officeart/2005/8/layout/default"/>
    <dgm:cxn modelId="{D984A0D3-64A3-4261-A4B5-A7F80624B6D1}" type="presParOf" srcId="{A9BE15A8-BDE9-401B-99CD-78F1C1DD232C}" destId="{8CEB980C-8E74-4C90-8C71-DADFE0843CB6}" srcOrd="7" destOrd="0" presId="urn:microsoft.com/office/officeart/2005/8/layout/default"/>
    <dgm:cxn modelId="{8BE2E69F-26BD-400D-8D08-4BBD7846DF70}" type="presParOf" srcId="{A9BE15A8-BDE9-401B-99CD-78F1C1DD232C}" destId="{B6C38044-916D-4667-AA23-786D9C1157CF}" srcOrd="8" destOrd="0" presId="urn:microsoft.com/office/officeart/2005/8/layout/default"/>
    <dgm:cxn modelId="{8D91701F-56F6-4BC7-B1BA-A6A8E9F0C01E}" type="presParOf" srcId="{A9BE15A8-BDE9-401B-99CD-78F1C1DD232C}" destId="{D5D8575D-0774-40DD-A843-DA4033B21421}" srcOrd="9" destOrd="0" presId="urn:microsoft.com/office/officeart/2005/8/layout/default"/>
    <dgm:cxn modelId="{667E793F-3287-4281-B2F1-F5267534C8EE}" type="presParOf" srcId="{A9BE15A8-BDE9-401B-99CD-78F1C1DD232C}" destId="{5729D8BA-D451-485E-AB9D-FE5A182A11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15E4E1-F8DB-4D2C-9385-40A7D46BDEF8}" type="doc">
      <dgm:prSet loTypeId="urn:microsoft.com/office/officeart/2005/8/layout/default" loCatId="list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580B691D-50AE-46AF-82E9-33E67B352C80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Enhanced Employee Wellbeing</a:t>
          </a:r>
          <a:endParaRPr 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3B4771-C0F1-4406-B756-9E50647CE7E8}" type="parTrans" cxnId="{2DD0F699-3FF4-4C3B-91AC-9D87BBE2247A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0D960B-7157-4480-B298-36F6CBE8D0C5}" type="sibTrans" cxnId="{2DD0F699-3FF4-4C3B-91AC-9D87BBE2247A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098E8A-3259-4B73-9CAA-BCADA4AFC4C8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3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Increased Manager Compliance</a:t>
          </a:r>
        </a:p>
      </dgm:t>
    </dgm:pt>
    <dgm:pt modelId="{8BCA2DC7-2760-456D-ABE6-BD59DEEF8A90}" type="parTrans" cxnId="{9452A844-16CD-4738-9A40-65436DB8150A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5ACF47-8559-452A-B027-ABFCC9614FD9}" type="sibTrans" cxnId="{9452A844-16CD-4738-9A40-65436DB8150A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F589C9-7499-46B8-AD42-035F75C1B4D4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Insight &amp; Strategic HR Support</a:t>
          </a:r>
        </a:p>
      </dgm:t>
    </dgm:pt>
    <dgm:pt modelId="{4C4201CB-E1E4-4F52-B426-7B926BDDCE5E}" type="parTrans" cxnId="{228B6CD1-D77D-454F-B7BA-20F34B60925C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5371B5-75F6-432B-9B3F-547EFF23D793}" type="sibTrans" cxnId="{228B6CD1-D77D-454F-B7BA-20F34B60925C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55D89E-202E-425E-9340-3D30669B4A7F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Which Lead to: Reduced Risk &amp; Costs, While Increasing Productivity</a:t>
          </a:r>
        </a:p>
      </dgm:t>
    </dgm:pt>
    <dgm:pt modelId="{08F9D8C9-9A06-4827-B32F-A4BF1691F86A}" type="parTrans" cxnId="{E1129725-64DE-40A9-BF01-B34F2A7BC2F4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72F8DC-8629-49C8-8369-35AADCDEE337}" type="sibTrans" cxnId="{E1129725-64DE-40A9-BF01-B34F2A7BC2F4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5CCF5F-03ED-49D5-9E8B-2FE427B8CA7A}">
      <dgm:prSet phldrT="[Text]" custT="1"/>
      <dgm:spPr>
        <a:noFill/>
        <a:ln w="57150">
          <a:solidFill>
            <a:srgbClr val="3EB8A9"/>
          </a:solidFill>
        </a:ln>
      </dgm:spPr>
      <dgm:t>
        <a:bodyPr/>
        <a:lstStyle/>
        <a:p>
          <a:r>
            <a: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Highly Accurate Data</a:t>
          </a:r>
        </a:p>
      </dgm:t>
    </dgm:pt>
    <dgm:pt modelId="{3AA37761-0721-4EE1-BD9B-C268E5ADD1D1}" type="parTrans" cxnId="{8F99857E-063B-4AFA-BD16-B9F98321FC73}">
      <dgm:prSet/>
      <dgm:spPr/>
      <dgm:t>
        <a:bodyPr/>
        <a:lstStyle/>
        <a:p>
          <a:endParaRPr lang="en-GB"/>
        </a:p>
      </dgm:t>
    </dgm:pt>
    <dgm:pt modelId="{72F12D0C-9257-4745-8309-3DACB2D8CBD3}" type="sibTrans" cxnId="{8F99857E-063B-4AFA-BD16-B9F98321FC73}">
      <dgm:prSet/>
      <dgm:spPr/>
      <dgm:t>
        <a:bodyPr/>
        <a:lstStyle/>
        <a:p>
          <a:endParaRPr lang="en-GB"/>
        </a:p>
      </dgm:t>
    </dgm:pt>
    <dgm:pt modelId="{A9BE15A8-BDE9-401B-99CD-78F1C1DD232C}" type="pres">
      <dgm:prSet presAssocID="{1415E4E1-F8DB-4D2C-9385-40A7D46BDEF8}" presName="diagram" presStyleCnt="0">
        <dgm:presLayoutVars>
          <dgm:dir/>
          <dgm:resizeHandles val="exact"/>
        </dgm:presLayoutVars>
      </dgm:prSet>
      <dgm:spPr/>
    </dgm:pt>
    <dgm:pt modelId="{E6C4FFDC-C3F1-4AB8-990C-7CB06D724E11}" type="pres">
      <dgm:prSet presAssocID="{580B691D-50AE-46AF-82E9-33E67B352C80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836FA35-B1C4-447D-BD1F-3C96AD15C367}" type="pres">
      <dgm:prSet presAssocID="{0A0D960B-7157-4480-B298-36F6CBE8D0C5}" presName="sibTrans" presStyleCnt="0"/>
      <dgm:spPr/>
    </dgm:pt>
    <dgm:pt modelId="{AE7CCAF7-F0AA-4BCB-BD19-23C89DB39097}" type="pres">
      <dgm:prSet presAssocID="{1E098E8A-3259-4B73-9CAA-BCADA4AFC4C8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3514D560-E3DC-4F1E-88EB-9C06449583D6}" type="pres">
      <dgm:prSet presAssocID="{805ACF47-8559-452A-B027-ABFCC9614FD9}" presName="sibTrans" presStyleCnt="0"/>
      <dgm:spPr/>
    </dgm:pt>
    <dgm:pt modelId="{BD581A30-EDBC-42F4-8280-FF89336C3D5F}" type="pres">
      <dgm:prSet presAssocID="{2C5CCF5F-03ED-49D5-9E8B-2FE427B8CA7A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E506D4AF-DAFB-4B85-9342-12D0ACC6EA67}" type="pres">
      <dgm:prSet presAssocID="{72F12D0C-9257-4745-8309-3DACB2D8CBD3}" presName="sibTrans" presStyleCnt="0"/>
      <dgm:spPr/>
    </dgm:pt>
    <dgm:pt modelId="{EA9AE495-5790-4D20-9F6A-65622871D53F}" type="pres">
      <dgm:prSet presAssocID="{6EF589C9-7499-46B8-AD42-035F75C1B4D4}" presName="node" presStyleLbl="node1" presStyleIdx="3" presStyleCnt="5" custLinFactNeighborX="526" custLinFactNeighborY="-47">
        <dgm:presLayoutVars>
          <dgm:bulletEnabled val="1"/>
        </dgm:presLayoutVars>
      </dgm:prSet>
      <dgm:spPr>
        <a:prstGeom prst="roundRect">
          <a:avLst/>
        </a:prstGeom>
      </dgm:spPr>
    </dgm:pt>
    <dgm:pt modelId="{08DA171A-79E7-4514-A423-D12674616EE9}" type="pres">
      <dgm:prSet presAssocID="{025371B5-75F6-432B-9B3F-547EFF23D793}" presName="sibTrans" presStyleCnt="0"/>
      <dgm:spPr/>
    </dgm:pt>
    <dgm:pt modelId="{3EB8EBA5-6C5C-409D-A0A3-6E33AF23C87D}" type="pres">
      <dgm:prSet presAssocID="{DC55D89E-202E-425E-9340-3D30669B4A7F}" presName="node" presStyleLbl="node1" presStyleIdx="4" presStyleCnt="5" custScaleX="21035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E1129725-64DE-40A9-BF01-B34F2A7BC2F4}" srcId="{1415E4E1-F8DB-4D2C-9385-40A7D46BDEF8}" destId="{DC55D89E-202E-425E-9340-3D30669B4A7F}" srcOrd="4" destOrd="0" parTransId="{08F9D8C9-9A06-4827-B32F-A4BF1691F86A}" sibTransId="{AD72F8DC-8629-49C8-8369-35AADCDEE337}"/>
    <dgm:cxn modelId="{9452A844-16CD-4738-9A40-65436DB8150A}" srcId="{1415E4E1-F8DB-4D2C-9385-40A7D46BDEF8}" destId="{1E098E8A-3259-4B73-9CAA-BCADA4AFC4C8}" srcOrd="1" destOrd="0" parTransId="{8BCA2DC7-2760-456D-ABE6-BD59DEEF8A90}" sibTransId="{805ACF47-8559-452A-B027-ABFCC9614FD9}"/>
    <dgm:cxn modelId="{0CA5F250-DD4E-4942-9529-6D0120E7B23F}" type="presOf" srcId="{2C5CCF5F-03ED-49D5-9E8B-2FE427B8CA7A}" destId="{BD581A30-EDBC-42F4-8280-FF89336C3D5F}" srcOrd="0" destOrd="0" presId="urn:microsoft.com/office/officeart/2005/8/layout/default"/>
    <dgm:cxn modelId="{8F99857E-063B-4AFA-BD16-B9F98321FC73}" srcId="{1415E4E1-F8DB-4D2C-9385-40A7D46BDEF8}" destId="{2C5CCF5F-03ED-49D5-9E8B-2FE427B8CA7A}" srcOrd="2" destOrd="0" parTransId="{3AA37761-0721-4EE1-BD9B-C268E5ADD1D1}" sibTransId="{72F12D0C-9257-4745-8309-3DACB2D8CBD3}"/>
    <dgm:cxn modelId="{751FF981-09FD-475F-B679-1BFB76CCB41A}" type="presOf" srcId="{1E098E8A-3259-4B73-9CAA-BCADA4AFC4C8}" destId="{AE7CCAF7-F0AA-4BCB-BD19-23C89DB39097}" srcOrd="0" destOrd="0" presId="urn:microsoft.com/office/officeart/2005/8/layout/default"/>
    <dgm:cxn modelId="{2DD0F699-3FF4-4C3B-91AC-9D87BBE2247A}" srcId="{1415E4E1-F8DB-4D2C-9385-40A7D46BDEF8}" destId="{580B691D-50AE-46AF-82E9-33E67B352C80}" srcOrd="0" destOrd="0" parTransId="{A23B4771-C0F1-4406-B756-9E50647CE7E8}" sibTransId="{0A0D960B-7157-4480-B298-36F6CBE8D0C5}"/>
    <dgm:cxn modelId="{44D0F89E-1B2F-40CD-9785-A84A712C1733}" type="presOf" srcId="{DC55D89E-202E-425E-9340-3D30669B4A7F}" destId="{3EB8EBA5-6C5C-409D-A0A3-6E33AF23C87D}" srcOrd="0" destOrd="0" presId="urn:microsoft.com/office/officeart/2005/8/layout/default"/>
    <dgm:cxn modelId="{A08530A9-44EB-4941-9A14-A36AC5EC6C1D}" type="presOf" srcId="{6EF589C9-7499-46B8-AD42-035F75C1B4D4}" destId="{EA9AE495-5790-4D20-9F6A-65622871D53F}" srcOrd="0" destOrd="0" presId="urn:microsoft.com/office/officeart/2005/8/layout/default"/>
    <dgm:cxn modelId="{AFC9BFC2-7A22-447C-9E2A-13A2937A4AA3}" type="presOf" srcId="{580B691D-50AE-46AF-82E9-33E67B352C80}" destId="{E6C4FFDC-C3F1-4AB8-990C-7CB06D724E11}" srcOrd="0" destOrd="0" presId="urn:microsoft.com/office/officeart/2005/8/layout/default"/>
    <dgm:cxn modelId="{228B6CD1-D77D-454F-B7BA-20F34B60925C}" srcId="{1415E4E1-F8DB-4D2C-9385-40A7D46BDEF8}" destId="{6EF589C9-7499-46B8-AD42-035F75C1B4D4}" srcOrd="3" destOrd="0" parTransId="{4C4201CB-E1E4-4F52-B426-7B926BDDCE5E}" sibTransId="{025371B5-75F6-432B-9B3F-547EFF23D793}"/>
    <dgm:cxn modelId="{33F8C6D9-A17B-4E22-A7B2-452850949078}" type="presOf" srcId="{1415E4E1-F8DB-4D2C-9385-40A7D46BDEF8}" destId="{A9BE15A8-BDE9-401B-99CD-78F1C1DD232C}" srcOrd="0" destOrd="0" presId="urn:microsoft.com/office/officeart/2005/8/layout/default"/>
    <dgm:cxn modelId="{FA2923D5-1994-49FB-8C8A-B5153111D443}" type="presParOf" srcId="{A9BE15A8-BDE9-401B-99CD-78F1C1DD232C}" destId="{E6C4FFDC-C3F1-4AB8-990C-7CB06D724E11}" srcOrd="0" destOrd="0" presId="urn:microsoft.com/office/officeart/2005/8/layout/default"/>
    <dgm:cxn modelId="{4B536C46-4788-4D7A-A0A0-941C1093CF4A}" type="presParOf" srcId="{A9BE15A8-BDE9-401B-99CD-78F1C1DD232C}" destId="{1836FA35-B1C4-447D-BD1F-3C96AD15C367}" srcOrd="1" destOrd="0" presId="urn:microsoft.com/office/officeart/2005/8/layout/default"/>
    <dgm:cxn modelId="{040C7AAE-7F2C-47EB-85A6-3AD9D331AC1F}" type="presParOf" srcId="{A9BE15A8-BDE9-401B-99CD-78F1C1DD232C}" destId="{AE7CCAF7-F0AA-4BCB-BD19-23C89DB39097}" srcOrd="2" destOrd="0" presId="urn:microsoft.com/office/officeart/2005/8/layout/default"/>
    <dgm:cxn modelId="{1BF14C9D-4E89-45D2-84BD-25DBFA7633FE}" type="presParOf" srcId="{A9BE15A8-BDE9-401B-99CD-78F1C1DD232C}" destId="{3514D560-E3DC-4F1E-88EB-9C06449583D6}" srcOrd="3" destOrd="0" presId="urn:microsoft.com/office/officeart/2005/8/layout/default"/>
    <dgm:cxn modelId="{6E2ACB73-96C4-4F21-AF65-AA22A0976187}" type="presParOf" srcId="{A9BE15A8-BDE9-401B-99CD-78F1C1DD232C}" destId="{BD581A30-EDBC-42F4-8280-FF89336C3D5F}" srcOrd="4" destOrd="0" presId="urn:microsoft.com/office/officeart/2005/8/layout/default"/>
    <dgm:cxn modelId="{AB4B4887-3025-4FFC-9E88-E4464102334F}" type="presParOf" srcId="{A9BE15A8-BDE9-401B-99CD-78F1C1DD232C}" destId="{E506D4AF-DAFB-4B85-9342-12D0ACC6EA67}" srcOrd="5" destOrd="0" presId="urn:microsoft.com/office/officeart/2005/8/layout/default"/>
    <dgm:cxn modelId="{E2D4D211-574E-42D2-8232-ACD7C1F629D9}" type="presParOf" srcId="{A9BE15A8-BDE9-401B-99CD-78F1C1DD232C}" destId="{EA9AE495-5790-4D20-9F6A-65622871D53F}" srcOrd="6" destOrd="0" presId="urn:microsoft.com/office/officeart/2005/8/layout/default"/>
    <dgm:cxn modelId="{D0B73296-929A-4CED-82E7-FF5A2FCCCCB6}" type="presParOf" srcId="{A9BE15A8-BDE9-401B-99CD-78F1C1DD232C}" destId="{08DA171A-79E7-4514-A423-D12674616EE9}" srcOrd="7" destOrd="0" presId="urn:microsoft.com/office/officeart/2005/8/layout/default"/>
    <dgm:cxn modelId="{08AE5F2D-CA67-4F5E-9817-A3356ED9C3FA}" type="presParOf" srcId="{A9BE15A8-BDE9-401B-99CD-78F1C1DD232C}" destId="{3EB8EBA5-6C5C-409D-A0A3-6E33AF23C8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4FFDC-C3F1-4AB8-990C-7CB06D724E11}">
      <dsp:nvSpPr>
        <dsp:cNvPr id="0" name=""/>
        <dsp:cNvSpPr/>
      </dsp:nvSpPr>
      <dsp:spPr>
        <a:xfrm>
          <a:off x="0" y="408847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in 436 Calls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Threatening</a:t>
          </a:r>
        </a:p>
      </dsp:txBody>
      <dsp:txXfrm>
        <a:off x="91970" y="500817"/>
        <a:ext cx="2956090" cy="1700078"/>
      </dsp:txXfrm>
    </dsp:sp>
    <dsp:sp modelId="{AE7CCAF7-F0AA-4BCB-BD19-23C89DB39097}">
      <dsp:nvSpPr>
        <dsp:cNvPr id="0" name=""/>
        <dsp:cNvSpPr/>
      </dsp:nvSpPr>
      <dsp:spPr>
        <a:xfrm>
          <a:off x="3454033" y="408847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Call Length Cap</a:t>
          </a:r>
        </a:p>
      </dsp:txBody>
      <dsp:txXfrm>
        <a:off x="3546003" y="500817"/>
        <a:ext cx="2956090" cy="1700078"/>
      </dsp:txXfrm>
    </dsp:sp>
    <dsp:sp modelId="{EA9AE495-5790-4D20-9F6A-65622871D53F}">
      <dsp:nvSpPr>
        <dsp:cNvPr id="0" name=""/>
        <dsp:cNvSpPr/>
      </dsp:nvSpPr>
      <dsp:spPr>
        <a:xfrm>
          <a:off x="6908066" y="408847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56% Of Code Reds 6pm-9am</a:t>
          </a:r>
        </a:p>
      </dsp:txBody>
      <dsp:txXfrm>
        <a:off x="7000036" y="500817"/>
        <a:ext cx="2956090" cy="1700078"/>
      </dsp:txXfrm>
    </dsp:sp>
    <dsp:sp modelId="{3EB8EBA5-6C5C-409D-A0A3-6E33AF23C87D}">
      <dsp:nvSpPr>
        <dsp:cNvPr id="0" name=""/>
        <dsp:cNvSpPr/>
      </dsp:nvSpPr>
      <dsp:spPr>
        <a:xfrm>
          <a:off x="0" y="2606868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Bespoke Occupational Red Flag Framework</a:t>
          </a:r>
          <a:endParaRPr 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1970" y="2698838"/>
        <a:ext cx="2956090" cy="1700078"/>
      </dsp:txXfrm>
    </dsp:sp>
    <dsp:sp modelId="{B6C38044-916D-4667-AA23-786D9C1157CF}">
      <dsp:nvSpPr>
        <dsp:cNvPr id="0" name=""/>
        <dsp:cNvSpPr/>
      </dsp:nvSpPr>
      <dsp:spPr>
        <a:xfrm>
          <a:off x="3454033" y="2606868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Reduces Unnecessary Absence  </a:t>
          </a:r>
        </a:p>
      </dsp:txBody>
      <dsp:txXfrm>
        <a:off x="3546003" y="2698838"/>
        <a:ext cx="2956090" cy="1700078"/>
      </dsp:txXfrm>
    </dsp:sp>
    <dsp:sp modelId="{5729D8BA-D451-485E-AB9D-FE5A182A1188}">
      <dsp:nvSpPr>
        <dsp:cNvPr id="0" name=""/>
        <dsp:cNvSpPr/>
      </dsp:nvSpPr>
      <dsp:spPr>
        <a:xfrm>
          <a:off x="6908066" y="2606868"/>
          <a:ext cx="3140030" cy="1884018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rPr>
            <a:t>Expedited Care Pathways</a:t>
          </a:r>
        </a:p>
      </dsp:txBody>
      <dsp:txXfrm>
        <a:off x="7000036" y="2698838"/>
        <a:ext cx="2956090" cy="1700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4FFDC-C3F1-4AB8-990C-7CB06D724E11}">
      <dsp:nvSpPr>
        <dsp:cNvPr id="0" name=""/>
        <dsp:cNvSpPr/>
      </dsp:nvSpPr>
      <dsp:spPr>
        <a:xfrm>
          <a:off x="7850" y="412036"/>
          <a:ext cx="3135124" cy="1881074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Enhanced Employee Wellbeing</a:t>
          </a:r>
          <a:endParaRPr 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9676" y="503862"/>
        <a:ext cx="2951472" cy="1697422"/>
      </dsp:txXfrm>
    </dsp:sp>
    <dsp:sp modelId="{AE7CCAF7-F0AA-4BCB-BD19-23C89DB39097}">
      <dsp:nvSpPr>
        <dsp:cNvPr id="0" name=""/>
        <dsp:cNvSpPr/>
      </dsp:nvSpPr>
      <dsp:spPr>
        <a:xfrm>
          <a:off x="3456486" y="412036"/>
          <a:ext cx="3135124" cy="1881074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Increased Manager Compliance</a:t>
          </a:r>
        </a:p>
      </dsp:txBody>
      <dsp:txXfrm>
        <a:off x="3548312" y="503862"/>
        <a:ext cx="2951472" cy="1697422"/>
      </dsp:txXfrm>
    </dsp:sp>
    <dsp:sp modelId="{BD581A30-EDBC-42F4-8280-FF89336C3D5F}">
      <dsp:nvSpPr>
        <dsp:cNvPr id="0" name=""/>
        <dsp:cNvSpPr/>
      </dsp:nvSpPr>
      <dsp:spPr>
        <a:xfrm>
          <a:off x="6905122" y="412036"/>
          <a:ext cx="3135124" cy="1881074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Highly Accurate Data</a:t>
          </a:r>
        </a:p>
      </dsp:txBody>
      <dsp:txXfrm>
        <a:off x="6996948" y="503862"/>
        <a:ext cx="2951472" cy="1697422"/>
      </dsp:txXfrm>
    </dsp:sp>
    <dsp:sp modelId="{EA9AE495-5790-4D20-9F6A-65622871D53F}">
      <dsp:nvSpPr>
        <dsp:cNvPr id="0" name=""/>
        <dsp:cNvSpPr/>
      </dsp:nvSpPr>
      <dsp:spPr>
        <a:xfrm>
          <a:off x="18713" y="2605739"/>
          <a:ext cx="3135124" cy="1881074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Insight &amp; Strategic HR Support</a:t>
          </a:r>
        </a:p>
      </dsp:txBody>
      <dsp:txXfrm>
        <a:off x="110539" y="2697565"/>
        <a:ext cx="2951472" cy="1697422"/>
      </dsp:txXfrm>
    </dsp:sp>
    <dsp:sp modelId="{3EB8EBA5-6C5C-409D-A0A3-6E33AF23C87D}">
      <dsp:nvSpPr>
        <dsp:cNvPr id="0" name=""/>
        <dsp:cNvSpPr/>
      </dsp:nvSpPr>
      <dsp:spPr>
        <a:xfrm>
          <a:off x="3450858" y="2606623"/>
          <a:ext cx="6595015" cy="1881074"/>
        </a:xfrm>
        <a:prstGeom prst="roundRect">
          <a:avLst/>
        </a:prstGeom>
        <a:noFill/>
        <a:ln w="57150" cap="flat" cmpd="sng" algn="ctr">
          <a:solidFill>
            <a:srgbClr val="3EB8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Which Lead to: Reduced Risk &amp; Costs, While Increasing Productivity</a:t>
          </a:r>
        </a:p>
      </dsp:txBody>
      <dsp:txXfrm>
        <a:off x="3542684" y="2698449"/>
        <a:ext cx="6411363" cy="1697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56C0C-45F7-9C4B-9D84-7ECA96096CEE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53CDA-6643-6C43-85DA-1C43D07AD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6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8090D-66B8-944F-9198-D9364F90FDD3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79C77-0379-C445-ADDC-B6D8FE4F2D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850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79C77-0379-C445-ADDC-B6D8FE4F2D5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79C77-0379-C445-ADDC-B6D8FE4F2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12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54293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31262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4105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itle-circs.jpg"/>
          <p:cNvPicPr>
            <a:picLocks noChangeAspect="1"/>
          </p:cNvPicPr>
          <p:nvPr userDrawn="1"/>
        </p:nvPicPr>
        <p:blipFill>
          <a:blip r:embed="rId2"/>
          <a:srcRect l="6901" r="613" b="35818"/>
          <a:stretch>
            <a:fillRect/>
          </a:stretch>
        </p:blipFill>
        <p:spPr>
          <a:xfrm>
            <a:off x="1837270" y="0"/>
            <a:ext cx="10354730" cy="404706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1972733" cy="2853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9463" y="5971118"/>
            <a:ext cx="3657603" cy="531286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2"/>
                </a:solidFill>
                <a:latin typeface="Calibri"/>
                <a:cs typeface="Calibri"/>
              </a:defRPr>
            </a:lvl1pPr>
          </a:lstStyle>
          <a:p>
            <a:fld id="{1953B602-3FCE-8C48-8B65-8B40D7DBFA06}" type="datetime2">
              <a:rPr lang="en-US" smtClean="0"/>
              <a:pPr/>
              <a:t>Tuesday, January 15, 2019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596" y="3217334"/>
            <a:ext cx="8813803" cy="1176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300" kern="400" cap="none" spc="-20">
                <a:solidFill>
                  <a:srgbClr val="000000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6" name="Picture 15" descr="FC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9267" y="5582988"/>
            <a:ext cx="2760133" cy="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0266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itle-circs.jpg"/>
          <p:cNvPicPr>
            <a:picLocks noChangeAspect="1"/>
          </p:cNvPicPr>
          <p:nvPr userDrawn="1"/>
        </p:nvPicPr>
        <p:blipFill>
          <a:blip r:embed="rId2"/>
          <a:srcRect l="6901" r="613" b="35818"/>
          <a:stretch>
            <a:fillRect/>
          </a:stretch>
        </p:blipFill>
        <p:spPr>
          <a:xfrm>
            <a:off x="1837270" y="0"/>
            <a:ext cx="10354730" cy="404706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1972733" cy="2853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9463" y="5971118"/>
            <a:ext cx="3657603" cy="531286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2"/>
                </a:solidFill>
                <a:latin typeface="Calibri"/>
                <a:cs typeface="Calibri"/>
              </a:defRPr>
            </a:lvl1pPr>
          </a:lstStyle>
          <a:p>
            <a:fld id="{1953B602-3FCE-8C48-8B65-8B40D7DBFA06}" type="datetime2">
              <a:rPr lang="en-US" smtClean="0"/>
              <a:pPr/>
              <a:t>Tuesday, January 15, 2019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596" y="3217334"/>
            <a:ext cx="8813803" cy="1176866"/>
          </a:xfrm>
        </p:spPr>
        <p:txBody>
          <a:bodyPr>
            <a:noAutofit/>
          </a:bodyPr>
          <a:lstStyle>
            <a:lvl1pPr marL="0" indent="0" algn="l">
              <a:buNone/>
              <a:defRPr sz="4300" kern="400" cap="none" spc="-20">
                <a:solidFill>
                  <a:srgbClr val="000000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6" name="Picture 15" descr="FC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9267" y="5582988"/>
            <a:ext cx="2760133" cy="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930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82678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3076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7704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2576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79941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itle-circs.jpg"/>
          <p:cNvPicPr>
            <a:picLocks noChangeAspect="1"/>
          </p:cNvPicPr>
          <p:nvPr userDrawn="1"/>
        </p:nvPicPr>
        <p:blipFill>
          <a:blip r:embed="rId2"/>
          <a:srcRect l="6901" r="613" b="35818"/>
          <a:stretch>
            <a:fillRect/>
          </a:stretch>
        </p:blipFill>
        <p:spPr>
          <a:xfrm>
            <a:off x="1837270" y="0"/>
            <a:ext cx="10354730" cy="404706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1972733" cy="2853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9463" y="5971118"/>
            <a:ext cx="3657603" cy="531286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2"/>
                </a:solidFill>
                <a:latin typeface="Calibri"/>
                <a:cs typeface="Calibri"/>
              </a:defRPr>
            </a:lvl1pPr>
          </a:lstStyle>
          <a:p>
            <a:fld id="{1953B602-3FCE-8C48-8B65-8B40D7DBFA06}" type="datetime2">
              <a:rPr lang="en-US" smtClean="0"/>
              <a:pPr/>
              <a:t>Tuesday, January 15, 2019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596" y="3217334"/>
            <a:ext cx="8813803" cy="1176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300" kern="400" cap="none" spc="-20">
                <a:solidFill>
                  <a:srgbClr val="000000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6" name="Picture 15" descr="FC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9267" y="5582988"/>
            <a:ext cx="2760133" cy="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581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2576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79941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2576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79941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802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8551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84867"/>
            <a:ext cx="10515600" cy="449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3dots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23542" y="139870"/>
            <a:ext cx="490598" cy="5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1" r:id="rId2"/>
    <p:sldLayoutId id="2147483722" r:id="rId3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200" cap="none" spc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A4650"/>
          </a:solidFill>
          <a:latin typeface="+mn-lt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A4650"/>
          </a:solidFill>
          <a:latin typeface="+mn-lt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A4650"/>
          </a:solidFill>
          <a:latin typeface="+mn-lt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tle-circs.jpg"/>
          <p:cNvPicPr>
            <a:picLocks noChangeAspect="1"/>
          </p:cNvPicPr>
          <p:nvPr userDrawn="1"/>
        </p:nvPicPr>
        <p:blipFill>
          <a:blip r:embed="rId5"/>
          <a:srcRect l="6901" r="613" b="35818"/>
          <a:stretch>
            <a:fillRect/>
          </a:stretch>
        </p:blipFill>
        <p:spPr>
          <a:xfrm>
            <a:off x="1837270" y="0"/>
            <a:ext cx="10354730" cy="4047067"/>
          </a:xfrm>
          <a:prstGeom prst="rect">
            <a:avLst/>
          </a:prstGeom>
        </p:spPr>
      </p:pic>
      <p:pic>
        <p:nvPicPr>
          <p:cNvPr id="12" name="Picture 11" descr="FC-logo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267" y="5582988"/>
            <a:ext cx="2760133" cy="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8" r:id="rId2"/>
    <p:sldLayoutId id="2147483709" r:id="rId3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200" cap="none" spc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A4650"/>
          </a:solidFill>
          <a:latin typeface="+mn-lt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A4650"/>
          </a:solidFill>
          <a:latin typeface="+mn-lt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A4650"/>
          </a:solidFill>
          <a:latin typeface="+mn-lt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C-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9267" y="5582988"/>
            <a:ext cx="2760133" cy="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200" cap="none" spc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A4650"/>
          </a:solidFill>
          <a:latin typeface="+mn-lt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A4650"/>
          </a:solidFill>
          <a:latin typeface="+mn-lt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A4650"/>
          </a:solidFill>
          <a:latin typeface="+mn-lt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8551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84867"/>
            <a:ext cx="10515600" cy="449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3dots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23542" y="139870"/>
            <a:ext cx="490598" cy="5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200" cap="none" spc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A4650"/>
          </a:solidFill>
          <a:latin typeface="+mn-lt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A4650"/>
          </a:solidFill>
          <a:latin typeface="+mn-lt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A4650"/>
          </a:solidFill>
          <a:latin typeface="+mn-lt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ader-circs.jpg"/>
          <p:cNvPicPr>
            <a:picLocks noChangeAspect="1"/>
          </p:cNvPicPr>
          <p:nvPr userDrawn="1"/>
        </p:nvPicPr>
        <p:blipFill>
          <a:blip r:embed="rId6"/>
          <a:srcRect l="15374" t="12530" r="19198" b="59629"/>
          <a:stretch>
            <a:fillRect/>
          </a:stretch>
        </p:blipFill>
        <p:spPr>
          <a:xfrm flipV="1">
            <a:off x="1" y="5092700"/>
            <a:ext cx="7366000" cy="17653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8551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84867"/>
            <a:ext cx="10515600" cy="449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3dots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223542" y="139870"/>
            <a:ext cx="490598" cy="5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200" cap="none" spc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A4650"/>
          </a:solidFill>
          <a:latin typeface="+mn-lt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A4650"/>
          </a:solidFill>
          <a:latin typeface="+mn-lt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A4650"/>
          </a:solidFill>
          <a:latin typeface="+mn-lt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A4650"/>
          </a:solidFill>
          <a:latin typeface="+mn-lt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58366573.jpg"/>
          <p:cNvPicPr>
            <a:picLocks noChangeAspect="1"/>
          </p:cNvPicPr>
          <p:nvPr/>
        </p:nvPicPr>
        <p:blipFill>
          <a:blip r:embed="rId2"/>
          <a:srcRect t="40297" b="-248"/>
          <a:stretch>
            <a:fillRect/>
          </a:stretch>
        </p:blipFill>
        <p:spPr>
          <a:xfrm>
            <a:off x="0" y="0"/>
            <a:ext cx="12192000" cy="4826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023360"/>
            <a:ext cx="12192000" cy="802640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457884" y="4094219"/>
            <a:ext cx="11466732" cy="604389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4000" dirty="0">
                <a:solidFill>
                  <a:schemeClr val="tx1"/>
                </a:solidFill>
              </a:rPr>
              <a:t>Introducing FirstCare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011009"/>
            <a:ext cx="190500" cy="789591"/>
          </a:xfrm>
          <a:prstGeom prst="rect">
            <a:avLst/>
          </a:prstGeom>
          <a:solidFill>
            <a:srgbClr val="61C1B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7206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L:\D5 Sales and Marketing\Stock Imagery\Shutterstock\sector-edu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104"/>
            <a:ext cx="12192000" cy="814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Visionary Beginnings…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830959" y="4316352"/>
            <a:ext cx="5808605" cy="2337387"/>
            <a:chOff x="8256896" y="1195723"/>
            <a:chExt cx="3565548" cy="2337387"/>
          </a:xfrm>
        </p:grpSpPr>
        <p:sp>
          <p:nvSpPr>
            <p:cNvPr id="15" name="TextBox 14"/>
            <p:cNvSpPr txBox="1"/>
            <p:nvPr/>
          </p:nvSpPr>
          <p:spPr>
            <a:xfrm>
              <a:off x="8516203" y="1195723"/>
              <a:ext cx="3306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EB8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Absence Experts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56896" y="1717228"/>
              <a:ext cx="35655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14 Years Experience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113 Current Customers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200,000+ Employees Covered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16 Million Absence Days Recorded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5E60A4-C665-4E4C-995D-93599136E523}"/>
              </a:ext>
            </a:extLst>
          </p:cNvPr>
          <p:cNvSpPr txBox="1"/>
          <p:nvPr/>
        </p:nvSpPr>
        <p:spPr>
          <a:xfrm>
            <a:off x="444789" y="1188456"/>
            <a:ext cx="9501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Long before big data and wellbeing became the </a:t>
            </a: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major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markets of today, FirstCare set out to tackle </a:t>
            </a: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issue of productivity with a service built on these two key ideas,</a:t>
            </a: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safely reduce absence</a:t>
            </a:r>
          </a:p>
        </p:txBody>
      </p:sp>
    </p:spTree>
    <p:extLst>
      <p:ext uri="{BB962C8B-B14F-4D97-AF65-F5344CB8AC3E}">
        <p14:creationId xmlns:p14="http://schemas.microsoft.com/office/powerpoint/2010/main" val="3899307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edical sup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535"/>
            <a:ext cx="12192000" cy="61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FirstCare’s Heartbeat…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19415" y="1195723"/>
            <a:ext cx="4903029" cy="1906500"/>
            <a:chOff x="8256896" y="1195723"/>
            <a:chExt cx="3565548" cy="1906500"/>
          </a:xfrm>
        </p:grpSpPr>
        <p:sp>
          <p:nvSpPr>
            <p:cNvPr id="5" name="TextBox 4"/>
            <p:cNvSpPr txBox="1"/>
            <p:nvPr/>
          </p:nvSpPr>
          <p:spPr>
            <a:xfrm>
              <a:off x="8256896" y="1195723"/>
              <a:ext cx="3565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EB8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Medical Advice and Support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56896" y="1717228"/>
              <a:ext cx="3565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24/7 Medical Advice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In-house Team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600 Years of Experience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331C37D-FE5C-4EAB-B677-B8815D4402B0}"/>
              </a:ext>
            </a:extLst>
          </p:cNvPr>
          <p:cNvSpPr/>
          <p:nvPr/>
        </p:nvSpPr>
        <p:spPr>
          <a:xfrm>
            <a:off x="4807064" y="2457079"/>
            <a:ext cx="2579217" cy="2456373"/>
          </a:xfrm>
          <a:prstGeom prst="ellipse">
            <a:avLst/>
          </a:prstGeom>
          <a:solidFill>
            <a:srgbClr val="56565A"/>
          </a:solidFill>
          <a:ln>
            <a:solidFill>
              <a:srgbClr val="56565A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1,000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Lives Saved Each Year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CA4807-3942-4153-A4E3-603307795442}"/>
              </a:ext>
            </a:extLst>
          </p:cNvPr>
          <p:cNvGrpSpPr/>
          <p:nvPr/>
        </p:nvGrpSpPr>
        <p:grpSpPr>
          <a:xfrm>
            <a:off x="573092" y="4428646"/>
            <a:ext cx="3509321" cy="1908215"/>
            <a:chOff x="903421" y="6463769"/>
            <a:chExt cx="2866121" cy="19082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EA41-5E01-4521-A3B6-EF5167940644}"/>
                </a:ext>
              </a:extLst>
            </p:cNvPr>
            <p:cNvSpPr txBox="1"/>
            <p:nvPr/>
          </p:nvSpPr>
          <p:spPr>
            <a:xfrm>
              <a:off x="903421" y="6463769"/>
              <a:ext cx="2866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EB8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24/7 Contact Centre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C852E2-343F-4C49-9811-C2376375CFC3}"/>
                </a:ext>
              </a:extLst>
            </p:cNvPr>
            <p:cNvSpPr txBox="1"/>
            <p:nvPr/>
          </p:nvSpPr>
          <p:spPr>
            <a:xfrm>
              <a:off x="903421" y="6986989"/>
              <a:ext cx="24097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28 Clarendon Road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Watford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WD17 1JJ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E1619-3FFB-4078-940A-9DF2F60BDB4C}"/>
              </a:ext>
            </a:extLst>
          </p:cNvPr>
          <p:cNvGrpSpPr/>
          <p:nvPr/>
        </p:nvGrpSpPr>
        <p:grpSpPr>
          <a:xfrm>
            <a:off x="7452858" y="4428646"/>
            <a:ext cx="4166050" cy="1938598"/>
            <a:chOff x="8256896" y="1163625"/>
            <a:chExt cx="3565548" cy="19385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ED1B5C-E5BB-4F4C-A78F-3DBEEE55A3B3}"/>
                </a:ext>
              </a:extLst>
            </p:cNvPr>
            <p:cNvSpPr txBox="1"/>
            <p:nvPr/>
          </p:nvSpPr>
          <p:spPr>
            <a:xfrm>
              <a:off x="8516203" y="1163625"/>
              <a:ext cx="3306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800" b="1" dirty="0">
                  <a:solidFill>
                    <a:srgbClr val="3EB8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In-House IT Systems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3C5C8-D6EE-45F8-9A6E-79283DFE9959}"/>
                </a:ext>
              </a:extLst>
            </p:cNvPr>
            <p:cNvSpPr txBox="1"/>
            <p:nvPr/>
          </p:nvSpPr>
          <p:spPr>
            <a:xfrm>
              <a:off x="8256896" y="1717228"/>
              <a:ext cx="3565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ISO27001 Certified</a:t>
              </a:r>
            </a:p>
            <a:p>
              <a:pPr algn="r"/>
              <a:r>
                <a:rPr lang="en-GB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24/7 availability</a:t>
              </a:r>
            </a:p>
            <a:p>
              <a:pPr algn="r"/>
              <a:r>
                <a:rPr lang="en-GB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Secure and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310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FirstCare Advocates</a:t>
            </a:r>
          </a:p>
        </p:txBody>
      </p:sp>
      <p:pic>
        <p:nvPicPr>
          <p:cNvPr id="6" name="Picture 14" descr="Walsall Housing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3" y="4919213"/>
            <a:ext cx="2057757" cy="111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ast Sussex Counc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7153" r="20163" b="-230"/>
          <a:stretch/>
        </p:blipFill>
        <p:spPr bwMode="auto">
          <a:xfrm>
            <a:off x="8985871" y="4845342"/>
            <a:ext cx="1368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ca Cola Enterpri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245" y="2482771"/>
            <a:ext cx="2446166" cy="1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AE Syste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3" y="3709788"/>
            <a:ext cx="1905032" cy="10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74" y="2529544"/>
            <a:ext cx="2118474" cy="122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46" y="5133809"/>
            <a:ext cx="1911634" cy="68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Oxford University Hospitals NHS Tru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5" y="3219861"/>
            <a:ext cx="2862037" cy="1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68" y="4922840"/>
            <a:ext cx="1832231" cy="105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68" y="1370576"/>
            <a:ext cx="2030223" cy="801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77" y="1312005"/>
            <a:ext cx="1637667" cy="1019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50" y="1396025"/>
            <a:ext cx="1654878" cy="7770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1" y="2558182"/>
            <a:ext cx="1965014" cy="811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5" y="2595707"/>
            <a:ext cx="2353003" cy="9431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99" y="892937"/>
            <a:ext cx="2761257" cy="1952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5" y="3915713"/>
            <a:ext cx="2353003" cy="562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08" y="3992071"/>
            <a:ext cx="1947907" cy="3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789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FirstCare’s Impact…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7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1" y="932352"/>
            <a:ext cx="11907349" cy="380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" y="4788514"/>
            <a:ext cx="11958192" cy="19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6460" y="5369649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Stansted Airport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58% Reduction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30658" y="1501513"/>
            <a:ext cx="2094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North Middlesex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58% Reduction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781" y="1513236"/>
            <a:ext cx="1926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3EB8A9"/>
                </a:solidFill>
              </a:rPr>
              <a:t>Philips</a:t>
            </a:r>
          </a:p>
          <a:p>
            <a:pPr algn="ctr"/>
            <a:r>
              <a:rPr lang="en-GB" sz="2200" b="1" dirty="0">
                <a:solidFill>
                  <a:srgbClr val="3EB8A9"/>
                </a:solidFill>
              </a:rPr>
              <a:t>28% Reduction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418" y="3400651"/>
            <a:ext cx="2246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Heathrow Express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14% Reduction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9840" y="1525919"/>
            <a:ext cx="2245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Hillingdon Council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35% Reduction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781" y="5358406"/>
            <a:ext cx="1926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3EB8A9"/>
                </a:solidFill>
              </a:rPr>
              <a:t>Stroud Council</a:t>
            </a:r>
          </a:p>
          <a:p>
            <a:pPr algn="ctr"/>
            <a:r>
              <a:rPr lang="en-GB" sz="2200" b="1" dirty="0">
                <a:solidFill>
                  <a:srgbClr val="3EB8A9"/>
                </a:solidFill>
              </a:rPr>
              <a:t>45% Reduction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03664" y="3400650"/>
            <a:ext cx="2148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Oxford NHS Trust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26% Reduction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46596" y="1538602"/>
            <a:ext cx="1926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3EB8A9"/>
                </a:solidFill>
              </a:rPr>
              <a:t>CONEL</a:t>
            </a:r>
          </a:p>
          <a:p>
            <a:pPr algn="ctr"/>
            <a:r>
              <a:rPr lang="en-GB" sz="2200" b="1" dirty="0">
                <a:solidFill>
                  <a:srgbClr val="3EB8A9"/>
                </a:solidFill>
              </a:rPr>
              <a:t>19% Reduction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75551" y="3401611"/>
            <a:ext cx="1926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TEN Group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19% Reduction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5363" y="3401611"/>
            <a:ext cx="2174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Somerset Council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25% Reduction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69809" y="5358886"/>
            <a:ext cx="199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F47B32"/>
                </a:solidFill>
              </a:rPr>
              <a:t>Walsall Housing</a:t>
            </a:r>
          </a:p>
          <a:p>
            <a:pPr algn="ctr"/>
            <a:r>
              <a:rPr lang="en-GB" sz="2200" b="1" dirty="0">
                <a:solidFill>
                  <a:srgbClr val="F47B32"/>
                </a:solidFill>
              </a:rPr>
              <a:t>22% Reduction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01" y="5406737"/>
            <a:ext cx="2227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 dirty="0">
                <a:solidFill>
                  <a:srgbClr val="3EB8A9"/>
                </a:solidFill>
              </a:rPr>
              <a:t>Rochdale Housing</a:t>
            </a:r>
          </a:p>
          <a:p>
            <a:pPr algn="ctr"/>
            <a:r>
              <a:rPr lang="en-GB" sz="2200" b="1" dirty="0">
                <a:solidFill>
                  <a:srgbClr val="3EB8A9"/>
                </a:solidFill>
              </a:rPr>
              <a:t>53% Reduction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0DCE01-AE4E-42F5-86F4-8835CDD2BDCE}"/>
              </a:ext>
            </a:extLst>
          </p:cNvPr>
          <p:cNvGrpSpPr/>
          <p:nvPr/>
        </p:nvGrpSpPr>
        <p:grpSpPr>
          <a:xfrm>
            <a:off x="0" y="752209"/>
            <a:ext cx="12192000" cy="7964579"/>
            <a:chOff x="0" y="752209"/>
            <a:chExt cx="12192000" cy="7964579"/>
          </a:xfrm>
        </p:grpSpPr>
        <p:pic>
          <p:nvPicPr>
            <p:cNvPr id="37" name="Picture 4" descr="L:\D5 Sales and Marketing\Stock Imagery\Shutterstock\Photo.jpg">
              <a:extLst>
                <a:ext uri="{FF2B5EF4-FFF2-40B4-BE49-F238E27FC236}">
                  <a16:creationId xmlns:a16="http://schemas.microsoft.com/office/drawing/2014/main" id="{0AE0C844-1C4F-446A-A681-2CE414A81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2209"/>
              <a:ext cx="12192000" cy="7964579"/>
            </a:xfrm>
            <a:prstGeom prst="rect">
              <a:avLst/>
            </a:prstGeom>
            <a:solidFill>
              <a:srgbClr val="3EB8A9">
                <a:alpha val="52000"/>
              </a:srgbClr>
            </a:solidFill>
            <a:extLst/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53FC27-89F1-47D6-B52F-CCBC303FD258}"/>
                </a:ext>
              </a:extLst>
            </p:cNvPr>
            <p:cNvSpPr txBox="1"/>
            <p:nvPr/>
          </p:nvSpPr>
          <p:spPr>
            <a:xfrm>
              <a:off x="203435" y="1307769"/>
              <a:ext cx="4743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EF75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Average Year 1 Absence Reduction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25B744-D5FD-4BE4-BD5E-0A4C8F82EA66}"/>
                </a:ext>
              </a:extLst>
            </p:cNvPr>
            <p:cNvSpPr txBox="1"/>
            <p:nvPr/>
          </p:nvSpPr>
          <p:spPr>
            <a:xfrm>
              <a:off x="363416" y="1501513"/>
              <a:ext cx="4319927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0" dirty="0">
                  <a:solidFill>
                    <a:schemeClr val="bg1"/>
                  </a:solidFill>
                </a:rPr>
                <a:t>29.6%</a:t>
              </a:r>
            </a:p>
            <a:p>
              <a:pPr algn="ctr"/>
              <a:r>
                <a:rPr lang="en-GB" sz="4400" b="1" dirty="0">
                  <a:solidFill>
                    <a:srgbClr val="EF75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40% over 3 Years</a:t>
              </a:r>
              <a:endParaRPr lang="en-GB" sz="4000" b="1" dirty="0">
                <a:solidFill>
                  <a:srgbClr val="EF75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4430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a Nurse-Led Service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086FD10-C89E-4BE0-9C5A-FFA979E81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009463"/>
              </p:ext>
            </p:extLst>
          </p:nvPr>
        </p:nvGraphicFramePr>
        <p:xfrm>
          <a:off x="1071951" y="1223889"/>
          <a:ext cx="10048097" cy="489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1348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 Benefits….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086FD10-C89E-4BE0-9C5A-FFA979E81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634172"/>
              </p:ext>
            </p:extLst>
          </p:nvPr>
        </p:nvGraphicFramePr>
        <p:xfrm>
          <a:off x="1071951" y="1471862"/>
          <a:ext cx="10048097" cy="489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966988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8">
            <a:extLst>
              <a:ext uri="{FF2B5EF4-FFF2-40B4-BE49-F238E27FC236}">
                <a16:creationId xmlns:a16="http://schemas.microsoft.com/office/drawing/2014/main" id="{B8A8BDDC-5FBE-4CE1-9F0F-466FF56E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2" y="204261"/>
            <a:ext cx="9867900" cy="43497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477" y="974971"/>
            <a:ext cx="5861538" cy="5726383"/>
            <a:chOff x="64477" y="974971"/>
            <a:chExt cx="5861538" cy="5726383"/>
          </a:xfrm>
        </p:grpSpPr>
        <p:sp>
          <p:nvSpPr>
            <p:cNvPr id="7" name="Rectangle 6"/>
            <p:cNvSpPr/>
            <p:nvPr/>
          </p:nvSpPr>
          <p:spPr>
            <a:xfrm>
              <a:off x="128953" y="974971"/>
              <a:ext cx="5744308" cy="4276967"/>
            </a:xfrm>
            <a:prstGeom prst="rect">
              <a:avLst/>
            </a:prstGeom>
            <a:solidFill>
              <a:srgbClr val="3EB8A9"/>
            </a:solidFill>
            <a:ln>
              <a:solidFill>
                <a:srgbClr val="3EB8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4477" y="974971"/>
              <a:ext cx="586153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"The service has been a great help - Gill provided further information which I was not originally aware of. She provided phone numbers and insisted I visit the hospital, I then managed to get help from the hospital for a further check up and they helped me to recover.</a:t>
              </a:r>
            </a:p>
            <a:p>
              <a:endParaRPr lang="en-GB" sz="2000" dirty="0"/>
            </a:p>
            <a:p>
              <a:r>
                <a:rPr lang="en-GB" sz="2000" dirty="0"/>
                <a:t>Without the help of Gill I would have continued to suffer from breathing problems as I was not receiving any help from my own GP. Thank you...."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8953" y="5263662"/>
              <a:ext cx="5744308" cy="1437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Job Role: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Driver</a:t>
              </a:r>
            </a:p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Sector: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Large Transport Operator</a:t>
              </a:r>
            </a:p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Age: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46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72553" y="941757"/>
            <a:ext cx="5943600" cy="5763844"/>
            <a:chOff x="6072553" y="941757"/>
            <a:chExt cx="5943600" cy="5763844"/>
          </a:xfrm>
        </p:grpSpPr>
        <p:sp>
          <p:nvSpPr>
            <p:cNvPr id="3" name="Rectangle 2"/>
            <p:cNvSpPr/>
            <p:nvPr/>
          </p:nvSpPr>
          <p:spPr>
            <a:xfrm>
              <a:off x="6072553" y="974971"/>
              <a:ext cx="5943600" cy="4276968"/>
            </a:xfrm>
            <a:prstGeom prst="rect">
              <a:avLst/>
            </a:prstGeom>
            <a:solidFill>
              <a:srgbClr val="F47B32"/>
            </a:solidFill>
            <a:ln>
              <a:solidFill>
                <a:srgbClr val="F47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19447" y="941757"/>
              <a:ext cx="5838092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“I spoke to you on Thursday morning around 6:40am. I told you I had severe chest pain and you asked me further questions which resulted in you advising me to go to A and E. I was shocked and was only planning on phoning to get the day off work. However you seemed concerned so I felt I had to go. </a:t>
              </a:r>
            </a:p>
            <a:p>
              <a:endParaRPr lang="en-GB" sz="2000" dirty="0">
                <a:solidFill>
                  <a:schemeClr val="bg1"/>
                </a:solidFill>
              </a:endParaRPr>
            </a:p>
            <a:p>
              <a:r>
                <a:rPr lang="en-GB" sz="2000" dirty="0">
                  <a:solidFill>
                    <a:schemeClr val="bg1"/>
                  </a:solidFill>
                </a:rPr>
                <a:t>Your advice saved me a lot of pain and possibly from getting very ill. I was admitted to hospital quickly and put on the list for emergency surgery. I am back home now recovering but I am so grateful for your advice. There is no way I would have gone to A &amp; E without you suggesting it.”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84278" y="5267909"/>
              <a:ext cx="5921127" cy="1437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Job Role: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Sales Advisor</a:t>
              </a:r>
            </a:p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Sector: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Retail</a:t>
              </a:r>
            </a:p>
            <a:p>
              <a:pPr>
                <a:spcAft>
                  <a:spcPts val="600"/>
                </a:spcAft>
              </a:pPr>
              <a:r>
                <a:rPr lang="en-GB" b="1" dirty="0">
                  <a:solidFill>
                    <a:schemeClr val="bg1">
                      <a:lumMod val="65000"/>
                    </a:schemeClr>
                  </a:solidFill>
                </a:rPr>
                <a:t>Age: </a:t>
              </a:r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0723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TG">
  <a:themeElements>
    <a:clrScheme name="Custom 1">
      <a:dk1>
        <a:sysClr val="windowText" lastClr="000000"/>
      </a:dk1>
      <a:lt1>
        <a:sysClr val="window" lastClr="FFFFFF"/>
      </a:lt1>
      <a:dk2>
        <a:srgbClr val="37445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effectLst>
          <a:softEdge rad="1270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RTG">
  <a:themeElements>
    <a:clrScheme name="Custom 1">
      <a:dk1>
        <a:sysClr val="windowText" lastClr="000000"/>
      </a:dk1>
      <a:lt1>
        <a:sysClr val="window" lastClr="FFFFFF"/>
      </a:lt1>
      <a:dk2>
        <a:srgbClr val="37445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RTG">
  <a:themeElements>
    <a:clrScheme name="Custom 1">
      <a:dk1>
        <a:sysClr val="windowText" lastClr="000000"/>
      </a:dk1>
      <a:lt1>
        <a:sysClr val="window" lastClr="FFFFFF"/>
      </a:lt1>
      <a:dk2>
        <a:srgbClr val="37445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RTG">
  <a:themeElements>
    <a:clrScheme name="Custom 1">
      <a:dk1>
        <a:sysClr val="windowText" lastClr="000000"/>
      </a:dk1>
      <a:lt1>
        <a:sysClr val="window" lastClr="FFFFFF"/>
      </a:lt1>
      <a:dk2>
        <a:srgbClr val="37445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TG">
  <a:themeElements>
    <a:clrScheme name="Custom 1">
      <a:dk1>
        <a:sysClr val="windowText" lastClr="000000"/>
      </a:dk1>
      <a:lt1>
        <a:sysClr val="window" lastClr="FFFFFF"/>
      </a:lt1>
      <a:dk2>
        <a:srgbClr val="37445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RTG.potx</Template>
  <TotalTime>37849</TotalTime>
  <Words>473</Words>
  <Application>Microsoft Office PowerPoint</Application>
  <PresentationFormat>Widescreen</PresentationFormat>
  <Paragraphs>81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1_RTG</vt:lpstr>
      <vt:lpstr>3_RTG</vt:lpstr>
      <vt:lpstr>4_RTG</vt:lpstr>
      <vt:lpstr>2_RTG</vt:lpstr>
      <vt:lpstr>RTG</vt:lpstr>
      <vt:lpstr>PowerPoint Presentation</vt:lpstr>
      <vt:lpstr>Visionary Beginnings…</vt:lpstr>
      <vt:lpstr>FirstCare’s Heartbeat…</vt:lpstr>
      <vt:lpstr>FirstCare Advocates</vt:lpstr>
      <vt:lpstr>FirstCare’s Impact…</vt:lpstr>
      <vt:lpstr>The Importance of a Nurse-Led Service</vt:lpstr>
      <vt:lpstr>Client Benefits….</vt:lpstr>
      <vt:lpstr>Questions?</vt:lpstr>
    </vt:vector>
  </TitlesOfParts>
  <Company>Cognition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Nursing Hygiene Group</dc:title>
  <dc:creator>Cognition</dc:creator>
  <cp:lastModifiedBy>Mariyana Vasileva</cp:lastModifiedBy>
  <cp:revision>325</cp:revision>
  <cp:lastPrinted>2016-04-14T11:06:17Z</cp:lastPrinted>
  <dcterms:created xsi:type="dcterms:W3CDTF">2017-01-03T15:17:18Z</dcterms:created>
  <dcterms:modified xsi:type="dcterms:W3CDTF">2019-01-15T17:04:52Z</dcterms:modified>
</cp:coreProperties>
</file>